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sldIdLst>
    <p:sldId id="256" r:id="rId3"/>
    <p:sldId id="258" r:id="rId4"/>
    <p:sldId id="263" r:id="rId5"/>
    <p:sldId id="288" r:id="rId6"/>
    <p:sldId id="289" r:id="rId7"/>
    <p:sldId id="265" r:id="rId8"/>
    <p:sldId id="267" r:id="rId9"/>
    <p:sldId id="293" r:id="rId10"/>
    <p:sldId id="294" r:id="rId11"/>
    <p:sldId id="295" r:id="rId12"/>
    <p:sldId id="284" r:id="rId13"/>
    <p:sldId id="285" r:id="rId14"/>
    <p:sldId id="286" r:id="rId15"/>
    <p:sldId id="297" r:id="rId16"/>
    <p:sldId id="272" r:id="rId17"/>
    <p:sldId id="283" r:id="rId18"/>
    <p:sldId id="273" r:id="rId19"/>
    <p:sldId id="287" r:id="rId20"/>
    <p:sldId id="275" r:id="rId21"/>
    <p:sldId id="276" r:id="rId22"/>
    <p:sldId id="279" r:id="rId23"/>
    <p:sldId id="278" r:id="rId24"/>
    <p:sldId id="296" r:id="rId25"/>
    <p:sldId id="291" r:id="rId26"/>
    <p:sldId id="292" r:id="rId27"/>
    <p:sldId id="298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lcsd-fs1\shares\Data\Growth%20Scores\2016\231101040000_4_8\graph%202015-16%20adjusted%20mg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2016 MGP</a:t>
            </a:r>
            <a:r>
              <a:rPr lang="en-US" sz="2000" baseline="0" dirty="0" smtClean="0"/>
              <a:t> by School Bldg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'[graph 2015-16 adjusted mgps.xlsx]graph 2015-16 adjusted mgps'!$B$1</c:f>
              <c:strCache>
                <c:ptCount val="1"/>
                <c:pt idx="0">
                  <c:v>adj_mgp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 2015-16 adjusted mgps.xlsx]graph 2015-16 adjusted mgps'!$A$2:$A$15</c:f>
              <c:strCache>
                <c:ptCount val="14"/>
                <c:pt idx="0">
                  <c:v>5Math</c:v>
                </c:pt>
                <c:pt idx="1">
                  <c:v>8Ela</c:v>
                </c:pt>
                <c:pt idx="2">
                  <c:v>7Ela</c:v>
                </c:pt>
                <c:pt idx="3">
                  <c:v>GF4Ela</c:v>
                </c:pt>
                <c:pt idx="4">
                  <c:v>5Ela</c:v>
                </c:pt>
                <c:pt idx="5">
                  <c:v>7Math</c:v>
                </c:pt>
                <c:pt idx="6">
                  <c:v>6Ela</c:v>
                </c:pt>
                <c:pt idx="7">
                  <c:v>Algebra</c:v>
                </c:pt>
                <c:pt idx="8">
                  <c:v>PL4Math</c:v>
                </c:pt>
                <c:pt idx="9">
                  <c:v>6Math</c:v>
                </c:pt>
                <c:pt idx="10">
                  <c:v>8Math</c:v>
                </c:pt>
                <c:pt idx="11">
                  <c:v>HS ELA</c:v>
                </c:pt>
                <c:pt idx="12">
                  <c:v>GF4Math</c:v>
                </c:pt>
                <c:pt idx="13">
                  <c:v>PL4Ela</c:v>
                </c:pt>
              </c:strCache>
            </c:strRef>
          </c:cat>
          <c:val>
            <c:numRef>
              <c:f>'[graph 2015-16 adjusted mgps.xlsx]graph 2015-16 adjusted mgps'!$B$2:$B$15</c:f>
              <c:numCache>
                <c:formatCode>General</c:formatCode>
                <c:ptCount val="14"/>
                <c:pt idx="0">
                  <c:v>34</c:v>
                </c:pt>
                <c:pt idx="1">
                  <c:v>40</c:v>
                </c:pt>
                <c:pt idx="2">
                  <c:v>45.5</c:v>
                </c:pt>
                <c:pt idx="3">
                  <c:v>49</c:v>
                </c:pt>
                <c:pt idx="4">
                  <c:v>51</c:v>
                </c:pt>
                <c:pt idx="5">
                  <c:v>54.5</c:v>
                </c:pt>
                <c:pt idx="6">
                  <c:v>55.5</c:v>
                </c:pt>
                <c:pt idx="7">
                  <c:v>57</c:v>
                </c:pt>
                <c:pt idx="8">
                  <c:v>57.5</c:v>
                </c:pt>
                <c:pt idx="9">
                  <c:v>58</c:v>
                </c:pt>
                <c:pt idx="10">
                  <c:v>59.5</c:v>
                </c:pt>
                <c:pt idx="11">
                  <c:v>62</c:v>
                </c:pt>
                <c:pt idx="12">
                  <c:v>63</c:v>
                </c:pt>
                <c:pt idx="13">
                  <c:v>72.5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224064"/>
        <c:axId val="125225600"/>
      </c:barChart>
      <c:catAx>
        <c:axId val="12522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5225600"/>
        <c:crosses val="autoZero"/>
        <c:auto val="1"/>
        <c:lblAlgn val="ctr"/>
        <c:lblOffset val="100"/>
        <c:noMultiLvlLbl val="0"/>
      </c:catAx>
      <c:valAx>
        <c:axId val="1252256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22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2017 MGP</a:t>
            </a:r>
            <a:r>
              <a:rPr lang="en-US" sz="2000" baseline="0" dirty="0"/>
              <a:t> by School Bldg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School_4_8_ByGrade_231101040000!$I$30:$I$41</c:f>
              <c:strCache>
                <c:ptCount val="12"/>
                <c:pt idx="0">
                  <c:v>Math8</c:v>
                </c:pt>
                <c:pt idx="1">
                  <c:v>Ela8</c:v>
                </c:pt>
                <c:pt idx="2">
                  <c:v>Math7</c:v>
                </c:pt>
                <c:pt idx="3">
                  <c:v>Ela7</c:v>
                </c:pt>
                <c:pt idx="4">
                  <c:v>Math5</c:v>
                </c:pt>
                <c:pt idx="5">
                  <c:v>Ela5</c:v>
                </c:pt>
                <c:pt idx="6">
                  <c:v>GF Math4</c:v>
                </c:pt>
                <c:pt idx="7">
                  <c:v>GF Ela4</c:v>
                </c:pt>
                <c:pt idx="8">
                  <c:v>Ela6</c:v>
                </c:pt>
                <c:pt idx="9">
                  <c:v>Math6</c:v>
                </c:pt>
                <c:pt idx="10">
                  <c:v>PL Math4</c:v>
                </c:pt>
                <c:pt idx="11">
                  <c:v>PL Ela 4</c:v>
                </c:pt>
              </c:strCache>
            </c:strRef>
          </c:cat>
          <c:val>
            <c:numRef>
              <c:f>School_4_8_ByGrade_231101040000!$J$30:$J$41</c:f>
              <c:numCache>
                <c:formatCode>General</c:formatCode>
                <c:ptCount val="12"/>
                <c:pt idx="0">
                  <c:v>37.5</c:v>
                </c:pt>
                <c:pt idx="1">
                  <c:v>38</c:v>
                </c:pt>
                <c:pt idx="2">
                  <c:v>40.5</c:v>
                </c:pt>
                <c:pt idx="3">
                  <c:v>44</c:v>
                </c:pt>
                <c:pt idx="4">
                  <c:v>45</c:v>
                </c:pt>
                <c:pt idx="5">
                  <c:v>51.5</c:v>
                </c:pt>
                <c:pt idx="6">
                  <c:v>55.5</c:v>
                </c:pt>
                <c:pt idx="7">
                  <c:v>60.5</c:v>
                </c:pt>
                <c:pt idx="8">
                  <c:v>63</c:v>
                </c:pt>
                <c:pt idx="9">
                  <c:v>64.5</c:v>
                </c:pt>
                <c:pt idx="10">
                  <c:v>65</c:v>
                </c:pt>
                <c:pt idx="11">
                  <c:v>67.5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60896"/>
        <c:axId val="121096064"/>
      </c:barChart>
      <c:catAx>
        <c:axId val="120960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096064"/>
        <c:crosses val="autoZero"/>
        <c:auto val="1"/>
        <c:lblAlgn val="ctr"/>
        <c:lblOffset val="100"/>
        <c:noMultiLvlLbl val="0"/>
      </c:catAx>
      <c:valAx>
        <c:axId val="1210960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096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9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5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48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96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14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3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50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18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0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858400-75A7-46BD-9013-323BED143F6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A46AEB-D497-4C94-A2E9-A3139577FBA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72DF-0A6D-4D60-BD05-CE19FA2CC5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1EA0-D213-4FFD-B2DC-1C6563B3D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5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ysedregents.org/hsela/" TargetMode="External"/><Relationship Id="rId2" Type="http://schemas.openxmlformats.org/officeDocument/2006/relationships/hyperlink" Target="https://www.engageny.org/resource/released-2017-3-8-ela-and-mathematics-state-test-question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South Lewis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Up-Date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Sept. </a:t>
            </a:r>
            <a:r>
              <a:rPr lang="en-US" dirty="0" smtClean="0"/>
              <a:t>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2882900" cy="42348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5758819"/>
            <a:ext cx="5356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Welcome Back!!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0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arts standards…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form – slated for review/approval at the Board of Regents Meeting in Sept. 2017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Will be coming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Elementary district Data…</a:t>
            </a:r>
            <a:br>
              <a:rPr lang="en-US" dirty="0" smtClean="0"/>
            </a:br>
            <a:r>
              <a:rPr lang="en-US" sz="2000" dirty="0" smtClean="0"/>
              <a:t>percent proficient (level 3 or 4)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446329"/>
              </p:ext>
            </p:extLst>
          </p:nvPr>
        </p:nvGraphicFramePr>
        <p:xfrm>
          <a:off x="228600" y="1524000"/>
          <a:ext cx="7772398" cy="5074921"/>
        </p:xfrm>
        <a:graphic>
          <a:graphicData uri="http://schemas.openxmlformats.org/drawingml/2006/table">
            <a:tbl>
              <a:tblPr/>
              <a:tblGrid>
                <a:gridCol w="1522599"/>
                <a:gridCol w="1225219"/>
                <a:gridCol w="1162740"/>
                <a:gridCol w="1287280"/>
                <a:gridCol w="1287280"/>
                <a:gridCol w="1287280"/>
              </a:tblGrid>
              <a:tr h="7426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</a:rPr>
                        <a:t>TEST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2012-13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2013-14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2014-15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2015-16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2016-17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866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Science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91%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94%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96%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96%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6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35%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41%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35%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46%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56%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44%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42%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57%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48%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51%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8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Middle school building Data…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55058"/>
              </p:ext>
            </p:extLst>
          </p:nvPr>
        </p:nvGraphicFramePr>
        <p:xfrm>
          <a:off x="304801" y="838201"/>
          <a:ext cx="7619999" cy="5880248"/>
        </p:xfrm>
        <a:graphic>
          <a:graphicData uri="http://schemas.openxmlformats.org/drawingml/2006/table">
            <a:tbl>
              <a:tblPr/>
              <a:tblGrid>
                <a:gridCol w="1678982"/>
                <a:gridCol w="1226949"/>
                <a:gridCol w="1162373"/>
                <a:gridCol w="1226949"/>
                <a:gridCol w="1162373"/>
                <a:gridCol w="1162373"/>
              </a:tblGrid>
              <a:tr h="597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TEST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2013-14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2014-15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2015-16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2016-17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2614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Science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93%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76%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71%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73%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65%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5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27%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37%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6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30%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36%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7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28%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29%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ELA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8 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19%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29%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21%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5CC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34%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40%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6CC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34%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49%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7CC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38%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35%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5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Math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8CC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Honors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Excluded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en-US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en-US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7%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 school building Data…</a:t>
            </a:r>
            <a:br>
              <a:rPr lang="en-US" dirty="0" smtClean="0"/>
            </a:br>
            <a:r>
              <a:rPr lang="en-US" sz="2700" dirty="0"/>
              <a:t>percent </a:t>
            </a:r>
            <a:r>
              <a:rPr lang="en-US" sz="2700" dirty="0" smtClean="0"/>
              <a:t>passing (65+)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143556"/>
              </p:ext>
            </p:extLst>
          </p:nvPr>
        </p:nvGraphicFramePr>
        <p:xfrm>
          <a:off x="76202" y="1143000"/>
          <a:ext cx="8000997" cy="5105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754"/>
                <a:gridCol w="782313"/>
                <a:gridCol w="781525"/>
                <a:gridCol w="782313"/>
                <a:gridCol w="782313"/>
                <a:gridCol w="689443"/>
                <a:gridCol w="781525"/>
                <a:gridCol w="711480"/>
                <a:gridCol w="708331"/>
              </a:tblGrid>
              <a:tr h="4576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TEST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2008-09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2009-10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2010-11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2011-12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2012-13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2013-14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2014-15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2015-16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Comprehensive English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CC English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96%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Integrated Algebra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CC Algebra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58%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60%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71%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Geometry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CC Geometry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83%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Algebra2/Trigonometry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CC Alg II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88%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Global History and Geog.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U.S. History and Gov.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96%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84%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88%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89%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93%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89%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95%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Living Environment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6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Physical Setting/Earth Science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72%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71%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76%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87%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62%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Physical Setting/Chemistry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Physical Setting/Physics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81%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64%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91%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82%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1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74734"/>
              </p:ext>
            </p:extLst>
          </p:nvPr>
        </p:nvGraphicFramePr>
        <p:xfrm>
          <a:off x="152397" y="304800"/>
          <a:ext cx="7772402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639"/>
                <a:gridCol w="781308"/>
                <a:gridCol w="781308"/>
                <a:gridCol w="780607"/>
                <a:gridCol w="781308"/>
                <a:gridCol w="781308"/>
                <a:gridCol w="781308"/>
                <a:gridCol w="781308"/>
                <a:gridCol w="781308"/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2008-09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(2005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2009--10 (2006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2010-11 (2007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2011-12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(2008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2012-13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(2009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2013-14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(2010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2014-15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(2011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2015-16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(2012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South Lewis High School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79%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533400"/>
            <a:ext cx="122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4-Year Graduation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65498"/>
              </p:ext>
            </p:extLst>
          </p:nvPr>
        </p:nvGraphicFramePr>
        <p:xfrm>
          <a:off x="1752600" y="2819400"/>
          <a:ext cx="6181724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738"/>
                <a:gridCol w="886189"/>
                <a:gridCol w="800429"/>
                <a:gridCol w="800429"/>
                <a:gridCol w="800429"/>
                <a:gridCol w="743255"/>
                <a:gridCol w="743255"/>
              </a:tblGrid>
              <a:tr h="528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% Who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Are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 4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Year Graduates &amp;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 Earned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Reg w/ Advanced Designation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2010-11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(2007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2011-12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(2008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2012-13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(2009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2013-14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(2010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2014-15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(2011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2015-16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(2012 Cohort)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South Lewis High School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62000"/>
          </a:xfrm>
        </p:spPr>
        <p:txBody>
          <a:bodyPr/>
          <a:lstStyle/>
          <a:p>
            <a:r>
              <a:rPr lang="en-US" dirty="0" smtClean="0"/>
              <a:t>Growth scores…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543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 feel that Growth Scores provided by NYS are one of the most accurate measures of whether or not we are moving students.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WHY??</a:t>
            </a:r>
          </a:p>
          <a:p>
            <a:pPr marL="0" indent="0">
              <a:buNone/>
            </a:pPr>
            <a:r>
              <a:rPr lang="en-US" sz="2800" dirty="0" smtClean="0"/>
              <a:t>It’s the only measure where the </a:t>
            </a:r>
            <a:r>
              <a:rPr lang="en-US" sz="2800" dirty="0" smtClean="0">
                <a:solidFill>
                  <a:srgbClr val="FF0000"/>
                </a:solidFill>
              </a:rPr>
              <a:t>ability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characteristics</a:t>
            </a:r>
            <a:r>
              <a:rPr lang="en-US" sz="2800" dirty="0" smtClean="0"/>
              <a:t> of our students are taken into consideration.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42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62000"/>
          </a:xfrm>
        </p:spPr>
        <p:txBody>
          <a:bodyPr/>
          <a:lstStyle/>
          <a:p>
            <a:r>
              <a:rPr lang="en-US" dirty="0" smtClean="0"/>
              <a:t>Growth scores…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543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Each student is put into a category of students like him/her based on:</a:t>
            </a:r>
          </a:p>
          <a:p>
            <a:pPr marL="0" indent="0">
              <a:buNone/>
            </a:pPr>
            <a:r>
              <a:rPr lang="en-US" sz="2000" dirty="0"/>
              <a:t>	-prior state scores</a:t>
            </a:r>
          </a:p>
          <a:p>
            <a:pPr marL="0" indent="0">
              <a:buNone/>
            </a:pPr>
            <a:r>
              <a:rPr lang="en-US" sz="2000" dirty="0"/>
              <a:t>	-prior course scores</a:t>
            </a:r>
          </a:p>
          <a:p>
            <a:pPr marL="0" indent="0">
              <a:buNone/>
            </a:pPr>
            <a:r>
              <a:rPr lang="en-US" sz="2000" dirty="0"/>
              <a:t>	-identifiers like SWD, ED</a:t>
            </a:r>
          </a:p>
          <a:p>
            <a:pPr marL="0" indent="0">
              <a:buNone/>
            </a:pPr>
            <a:r>
              <a:rPr lang="en-US" sz="2000" dirty="0"/>
              <a:t>	-it also takes into account how many children in the </a:t>
            </a:r>
          </a:p>
          <a:p>
            <a:pPr marL="0" indent="0">
              <a:buNone/>
            </a:pPr>
            <a:r>
              <a:rPr lang="en-US" sz="2000" dirty="0"/>
              <a:t>		whole course are ED or SWD as the class make-			up can impact achievement	</a:t>
            </a:r>
          </a:p>
          <a:p>
            <a:pPr marL="0" indent="0">
              <a:buNone/>
            </a:pPr>
            <a:r>
              <a:rPr lang="en-US" sz="2000" dirty="0"/>
              <a:t>	-concept is, when put in that group, what percentile 			rank did that child’s state score fall at (between 		1-99)</a:t>
            </a:r>
          </a:p>
          <a:p>
            <a:pPr marL="0" indent="0">
              <a:buNone/>
            </a:pPr>
            <a:r>
              <a:rPr lang="en-US" sz="2000" dirty="0"/>
              <a:t>	-a 50 would be right in the middle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6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672615"/>
              </p:ext>
            </p:extLst>
          </p:nvPr>
        </p:nvGraphicFramePr>
        <p:xfrm>
          <a:off x="457200" y="76200"/>
          <a:ext cx="7024687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926847"/>
              </p:ext>
            </p:extLst>
          </p:nvPr>
        </p:nvGraphicFramePr>
        <p:xfrm>
          <a:off x="533400" y="3200400"/>
          <a:ext cx="7010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70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High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 = Growth in Regents Exams Passed</a:t>
            </a:r>
          </a:p>
          <a:p>
            <a:endParaRPr lang="en-US" dirty="0"/>
          </a:p>
          <a:p>
            <a:r>
              <a:rPr lang="en-US" dirty="0" smtClean="0"/>
              <a:t>This measure compares how much progress our students are making from one year to the next toward passing up to 8 Regents exams, when compared to students with a similar academic ability and background.</a:t>
            </a:r>
          </a:p>
          <a:p>
            <a:endParaRPr lang="en-US" dirty="0"/>
          </a:p>
          <a:p>
            <a:r>
              <a:rPr lang="en-US" dirty="0" smtClean="0"/>
              <a:t>A 0 would mean we are average, maintaining where others are across the state.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Our 2015-16 GRE number was </a:t>
            </a:r>
            <a:r>
              <a:rPr lang="en-US" dirty="0" smtClean="0">
                <a:solidFill>
                  <a:srgbClr val="FF0000"/>
                </a:solidFill>
              </a:rPr>
              <a:t>.38</a:t>
            </a:r>
            <a:r>
              <a:rPr lang="en-US" dirty="0" smtClean="0"/>
              <a:t>, meaning our students are passing .38 more Regents exams than kids like them across the state.  </a:t>
            </a:r>
            <a:r>
              <a:rPr lang="en-US" dirty="0" smtClean="0"/>
              <a:t>2014-15 was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  <a:r>
              <a:rPr lang="en-US" dirty="0" smtClean="0"/>
              <a:t>34</a:t>
            </a:r>
          </a:p>
          <a:p>
            <a:endParaRPr lang="en-US" dirty="0"/>
          </a:p>
          <a:p>
            <a:r>
              <a:rPr lang="en-US" dirty="0" smtClean="0"/>
              <a:t>As of 8/29/17 the GRE was still not released for the HS for 2016-17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are proud of our efforts, success, and direction.</a:t>
            </a:r>
          </a:p>
          <a:p>
            <a:endParaRPr lang="en-US" dirty="0"/>
          </a:p>
          <a:p>
            <a:r>
              <a:rPr lang="en-US" dirty="0" smtClean="0"/>
              <a:t>We need to continue to refine and support math and ELA.  However, the transition for those subjects is well underway.</a:t>
            </a:r>
          </a:p>
          <a:p>
            <a:endParaRPr lang="en-US" dirty="0"/>
          </a:p>
          <a:p>
            <a:r>
              <a:rPr lang="en-US" dirty="0" smtClean="0"/>
              <a:t>Social Studies will be a focus area for </a:t>
            </a:r>
            <a:r>
              <a:rPr lang="en-US" dirty="0" smtClean="0"/>
              <a:t>2017-18.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know that new Science and Art standards </a:t>
            </a:r>
            <a:r>
              <a:rPr lang="en-US" dirty="0" smtClean="0"/>
              <a:t>will need to begin the transition to new standards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ALL GRADES UPK-12 ELA AND MATH HAVE TRANSITIONED TO THE COMMON CORE MODULES</a:t>
            </a: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u="sng" dirty="0" smtClean="0"/>
              <a:t>2013-14 </a:t>
            </a:r>
            <a:endParaRPr lang="en-US" u="sng" dirty="0" smtClean="0"/>
          </a:p>
          <a:p>
            <a:pPr lvl="1"/>
            <a:r>
              <a:rPr lang="en-US" dirty="0" smtClean="0"/>
              <a:t>ELA (UPK-9</a:t>
            </a:r>
            <a:r>
              <a:rPr lang="en-US" baseline="30000" dirty="0" smtClean="0"/>
              <a:t>th</a:t>
            </a:r>
            <a:r>
              <a:rPr lang="en-US" dirty="0" smtClean="0"/>
              <a:t> Grade)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Mathematics (5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– Algebra)</a:t>
            </a:r>
          </a:p>
          <a:p>
            <a:pPr lvl="1"/>
            <a:endParaRPr lang="en-US" dirty="0"/>
          </a:p>
          <a:p>
            <a:r>
              <a:rPr lang="en-US" u="sng" dirty="0" smtClean="0"/>
              <a:t>2014-15</a:t>
            </a:r>
            <a:endParaRPr lang="en-US" u="sng" dirty="0"/>
          </a:p>
          <a:p>
            <a:pPr lvl="1"/>
            <a:r>
              <a:rPr lang="en-US" dirty="0"/>
              <a:t>ELA </a:t>
            </a:r>
            <a:r>
              <a:rPr lang="en-US" dirty="0" smtClean="0"/>
              <a:t> (10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Mathematics </a:t>
            </a:r>
            <a:r>
              <a:rPr lang="en-US" dirty="0" smtClean="0">
                <a:solidFill>
                  <a:srgbClr val="C00000"/>
                </a:solidFill>
              </a:rPr>
              <a:t>(UPK-4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 Grade and Geometry)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u="sng" dirty="0" smtClean="0"/>
              <a:t>2015-16</a:t>
            </a:r>
            <a:endParaRPr lang="en-US" u="sng" dirty="0"/>
          </a:p>
          <a:p>
            <a:pPr lvl="1"/>
            <a:r>
              <a:rPr lang="en-US" dirty="0"/>
              <a:t>ELA </a:t>
            </a:r>
            <a:r>
              <a:rPr lang="en-US" dirty="0" smtClean="0"/>
              <a:t>(11</a:t>
            </a:r>
            <a:r>
              <a:rPr lang="en-US" baseline="30000" dirty="0" smtClean="0"/>
              <a:t>th</a:t>
            </a:r>
            <a:r>
              <a:rPr lang="en-US" dirty="0" smtClean="0"/>
              <a:t> Grade)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Mathematics </a:t>
            </a:r>
            <a:r>
              <a:rPr lang="en-US" dirty="0" smtClean="0">
                <a:solidFill>
                  <a:srgbClr val="C00000"/>
                </a:solidFill>
              </a:rPr>
              <a:t>(Algebra II)</a:t>
            </a:r>
          </a:p>
          <a:p>
            <a:pPr marL="448056" lvl="1" indent="0">
              <a:buNone/>
            </a:pPr>
            <a:endParaRPr lang="en-US" dirty="0"/>
          </a:p>
          <a:p>
            <a:r>
              <a:rPr lang="en-US" u="sng" dirty="0" smtClean="0"/>
              <a:t>2016-17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lvl="1"/>
            <a:r>
              <a:rPr lang="en-US" dirty="0"/>
              <a:t>ELA (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Grade)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Mathematics </a:t>
            </a:r>
            <a:r>
              <a:rPr lang="en-US" dirty="0" smtClean="0">
                <a:solidFill>
                  <a:srgbClr val="C00000"/>
                </a:solidFill>
              </a:rPr>
              <a:t>(Pre-Calculus)</a:t>
            </a:r>
            <a:endParaRPr lang="en-US" dirty="0">
              <a:solidFill>
                <a:srgbClr val="C00000"/>
              </a:solidFill>
            </a:endParaRPr>
          </a:p>
          <a:p>
            <a:pPr marL="448056" lvl="1" indent="0">
              <a:buNone/>
            </a:pP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48056" lvl="1" indent="0">
              <a:buNone/>
            </a:pP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36576" indent="0">
              <a:buNone/>
            </a:pP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5438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 &amp; math cc using modules…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Everyone is responsible for the ELA.</a:t>
            </a:r>
          </a:p>
          <a:p>
            <a:endParaRPr lang="en-US" dirty="0"/>
          </a:p>
          <a:p>
            <a:r>
              <a:rPr lang="en-US" dirty="0" smtClean="0"/>
              <a:t>Look over the released questions and passages to practice and see what the ELA tests </a:t>
            </a:r>
            <a:r>
              <a:rPr lang="en-US" dirty="0"/>
              <a:t>are like:  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www.engageny.org/resource/released-2017-3-8-ela-and-mathematics-state-test-questions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http://nysedregents.org/hsela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it’s often the “Rigorous Questions” kids are asked on the assessments that</a:t>
            </a:r>
            <a:r>
              <a:rPr lang="en-US" dirty="0"/>
              <a:t> </a:t>
            </a:r>
            <a:r>
              <a:rPr lang="en-US" dirty="0" smtClean="0"/>
              <a:t>are difficult, not the ability to read or write</a:t>
            </a:r>
          </a:p>
          <a:p>
            <a:endParaRPr lang="en-US" dirty="0"/>
          </a:p>
          <a:p>
            <a:r>
              <a:rPr lang="en-US" dirty="0" smtClean="0"/>
              <a:t>Try asking students these questions in all classes</a:t>
            </a:r>
          </a:p>
          <a:p>
            <a:endParaRPr lang="en-US" dirty="0"/>
          </a:p>
          <a:p>
            <a:r>
              <a:rPr lang="en-US" dirty="0" smtClean="0"/>
              <a:t>ELA teachers will also be working to add more practice with these types of passages and questions throughout the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 smtClean="0"/>
              <a:t>Appr…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391400" cy="50079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 smtClean="0"/>
              <a:t>3012-d</a:t>
            </a:r>
            <a:r>
              <a:rPr lang="en-US" dirty="0" smtClean="0"/>
              <a:t> </a:t>
            </a:r>
            <a:r>
              <a:rPr lang="en-US" dirty="0" smtClean="0"/>
              <a:t>plan will be in </a:t>
            </a:r>
            <a:r>
              <a:rPr lang="en-US" dirty="0" smtClean="0"/>
              <a:t>effect again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Teachers receive two ratings (H,E,D,I):</a:t>
            </a:r>
          </a:p>
          <a:p>
            <a:pPr lvl="1"/>
            <a:r>
              <a:rPr lang="en-US" dirty="0" smtClean="0"/>
              <a:t>-student achievement</a:t>
            </a:r>
          </a:p>
          <a:p>
            <a:pPr lvl="1"/>
            <a:r>
              <a:rPr lang="en-US" dirty="0" smtClean="0"/>
              <a:t>-teacher performance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Appr…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should receive an e-mail through OASYS of who your lead and independent evaluators are – if you didn’t or you have a question, please see Mrs. McGrath or your principal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7030A0"/>
                </a:solidFill>
              </a:rPr>
              <a:t>THE INFORMAL OBSERVATIONS WILL BE DONE ON OASYS THIS YEAR </a:t>
            </a:r>
            <a:r>
              <a:rPr lang="en-US" dirty="0" smtClean="0"/>
              <a:t>– after it is complete, the evaluator will send you the completed form – if you’d like to meet, you can request that in the comments</a:t>
            </a:r>
          </a:p>
          <a:p>
            <a:endParaRPr lang="en-US" dirty="0"/>
          </a:p>
          <a:p>
            <a:r>
              <a:rPr lang="en-US" dirty="0" smtClean="0"/>
              <a:t>In OASYS </a:t>
            </a:r>
            <a:r>
              <a:rPr lang="en-US" b="1" i="1" u="sng" dirty="0" smtClean="0">
                <a:solidFill>
                  <a:srgbClr val="FF0000"/>
                </a:solidFill>
              </a:rPr>
              <a:t>never use </a:t>
            </a:r>
            <a:r>
              <a:rPr lang="en-US" dirty="0" smtClean="0"/>
              <a:t>Save and Notify – only Save, and when you are finished use Submit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"/>
            <a:ext cx="3733800" cy="4572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3012-D South Lewis CSD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5612" y="369605"/>
            <a:ext cx="4040188" cy="639762"/>
          </a:xfrm>
        </p:spPr>
        <p:txBody>
          <a:bodyPr/>
          <a:lstStyle/>
          <a:p>
            <a:r>
              <a:rPr lang="en-US" dirty="0" smtClean="0"/>
              <a:t>ORIGINAL SCORE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7920" y="914400"/>
            <a:ext cx="4419600" cy="4267200"/>
          </a:xfrm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i="1" u="sng" dirty="0" smtClean="0"/>
              <a:t>Student Achievement (Growth/SLO)</a:t>
            </a:r>
          </a:p>
          <a:p>
            <a:pPr marL="457200" lvl="1" indent="0">
              <a:buNone/>
            </a:pPr>
            <a:r>
              <a:rPr lang="en-US" sz="2800" b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50%+ of your caseload is teaching 3-8 ELA or math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Growth Score from State or % of 	Students Who Meet Targets on 3</a:t>
            </a:r>
            <a:r>
              <a:rPr lang="en-US" baseline="30000" dirty="0" smtClean="0"/>
              <a:t>rd</a:t>
            </a:r>
            <a:r>
              <a:rPr lang="en-US" dirty="0" smtClean="0"/>
              <a:t> Math 	&amp; ELA</a:t>
            </a:r>
          </a:p>
          <a:p>
            <a:pPr marL="457200" lvl="1" indent="0">
              <a:buNone/>
            </a:pPr>
            <a:r>
              <a:rPr lang="en-US" sz="2800" b="1" dirty="0" smtClean="0"/>
              <a:t>B</a:t>
            </a:r>
            <a:r>
              <a:rPr lang="en-US" dirty="0" smtClean="0"/>
              <a:t> </a:t>
            </a:r>
            <a:r>
              <a:rPr lang="en-US" b="1" dirty="0" smtClean="0"/>
              <a:t>50%+ of your caseload is teaching Sci 8 or Regents Courses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% of Students Who Meet Targets </a:t>
            </a:r>
          </a:p>
          <a:p>
            <a:pPr marL="457200" lvl="1" indent="0">
              <a:buNone/>
            </a:pPr>
            <a:r>
              <a:rPr lang="en-US" sz="2800" b="1" dirty="0" smtClean="0"/>
              <a:t>C</a:t>
            </a:r>
            <a:r>
              <a:rPr lang="en-US" dirty="0" smtClean="0"/>
              <a:t> </a:t>
            </a:r>
            <a:r>
              <a:rPr lang="en-US" b="1" dirty="0" smtClean="0"/>
              <a:t>All Other Teachers (don’t teach courses that end in state exams or Regents)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District SLO - % of Students Who Meet 	Regents Targets</a:t>
            </a:r>
          </a:p>
          <a:p>
            <a:pPr marL="457200" lvl="1" indent="0">
              <a:buNone/>
            </a:pPr>
            <a:r>
              <a:rPr lang="en-US" sz="2800" b="1" dirty="0" smtClean="0"/>
              <a:t>D</a:t>
            </a:r>
            <a:r>
              <a:rPr lang="en-US" dirty="0" smtClean="0"/>
              <a:t> </a:t>
            </a:r>
            <a:r>
              <a:rPr lang="en-US" b="1" dirty="0" smtClean="0"/>
              <a:t>Combination Teachers (mixture of A with B or C)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Review on a Case-by-Case Basis, Most 	Likely Combining the Two Scores 	Proportionately to Students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380287"/>
            <a:ext cx="4041775" cy="639762"/>
          </a:xfrm>
        </p:spPr>
        <p:txBody>
          <a:bodyPr/>
          <a:lstStyle/>
          <a:p>
            <a:r>
              <a:rPr lang="en-US" dirty="0" smtClean="0"/>
              <a:t>TRANSITION SCORE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82981" y="914400"/>
            <a:ext cx="4495800" cy="4267200"/>
          </a:xfr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1" u="sng" dirty="0" smtClean="0"/>
              <a:t>Student Achievement (Growth/SLO)</a:t>
            </a:r>
          </a:p>
          <a:p>
            <a:pPr marL="0" indent="0">
              <a:buNone/>
            </a:pPr>
            <a:r>
              <a:rPr lang="en-US" dirty="0" smtClean="0"/>
              <a:t>     	</a:t>
            </a:r>
            <a:r>
              <a:rPr lang="en-US" sz="1600" dirty="0" smtClean="0"/>
              <a:t>will use C. (the District SLO - % of 	Students Who Meet Regents Targets)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they don’t have a transition score, since 	their original score isn’t linked to 3-8 ELA 	or math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eliminate the portion that includes 3-8 	ELA and math and use the remainder or 	use the District SLO (% of Students Who 	Meet Regents Targets)</a:t>
            </a:r>
            <a:endParaRPr lang="en-US" sz="16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645209" y="44865"/>
            <a:ext cx="3352800" cy="48853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prstClr val="white"/>
                </a:solidFill>
              </a:rPr>
              <a:t>*Next </a:t>
            </a:r>
            <a:r>
              <a:rPr lang="en-US" sz="1800" dirty="0" smtClean="0">
                <a:solidFill>
                  <a:prstClr val="white"/>
                </a:solidFill>
              </a:rPr>
              <a:t>2 </a:t>
            </a:r>
            <a:r>
              <a:rPr lang="en-US" sz="1800" dirty="0" smtClean="0">
                <a:solidFill>
                  <a:prstClr val="white"/>
                </a:solidFill>
              </a:rPr>
              <a:t>Years</a:t>
            </a:r>
          </a:p>
          <a:p>
            <a:r>
              <a:rPr lang="en-US" sz="1800" dirty="0" smtClean="0">
                <a:solidFill>
                  <a:prstClr val="white"/>
                </a:solidFill>
              </a:rPr>
              <a:t>2017-18</a:t>
            </a:r>
            <a:r>
              <a:rPr lang="en-US" sz="1800" dirty="0" smtClean="0">
                <a:solidFill>
                  <a:prstClr val="white"/>
                </a:solidFill>
              </a:rPr>
              <a:t>, 2018-19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43400" y="1752600"/>
            <a:ext cx="990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2743200"/>
            <a:ext cx="990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114800" y="3048000"/>
            <a:ext cx="1218488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125" y="5181600"/>
            <a:ext cx="8896884" cy="15542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u="sng" dirty="0" smtClean="0">
                <a:solidFill>
                  <a:prstClr val="black"/>
                </a:solidFill>
              </a:rPr>
              <a:t>Teacher Performance (NYSUT Rubric 2014)</a:t>
            </a:r>
          </a:p>
          <a:p>
            <a:r>
              <a:rPr lang="en-US" sz="1900" b="1" dirty="0" smtClean="0">
                <a:solidFill>
                  <a:prstClr val="black"/>
                </a:solidFill>
              </a:rPr>
              <a:t>Tenured Minimums: </a:t>
            </a:r>
            <a:r>
              <a:rPr lang="en-US" dirty="0" smtClean="0">
                <a:solidFill>
                  <a:prstClr val="black"/>
                </a:solidFill>
              </a:rPr>
              <a:t>			       </a:t>
            </a:r>
            <a:r>
              <a:rPr lang="en-US" sz="1900" b="1" dirty="0" smtClean="0">
                <a:solidFill>
                  <a:prstClr val="black"/>
                </a:solidFill>
              </a:rPr>
              <a:t>Non-Tenured Minimums:</a:t>
            </a:r>
            <a:r>
              <a:rPr lang="en-US" dirty="0" smtClean="0">
                <a:solidFill>
                  <a:prstClr val="black"/>
                </a:solidFill>
              </a:rPr>
              <a:t>	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*1 formal/announced by lead (90%)		       *1 formal/announced by lead &amp;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*1 unannounced by independent (10%)</a:t>
            </a: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              1 unannounced by lead (90%)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			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*1 unannounced by independent (10%)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19600" y="4419600"/>
            <a:ext cx="990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26" y="2286000"/>
            <a:ext cx="6541476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Messenger…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new phone number you’d like called by </a:t>
            </a:r>
            <a:r>
              <a:rPr lang="en-US" dirty="0" smtClean="0">
                <a:solidFill>
                  <a:schemeClr val="tx2"/>
                </a:solidFill>
              </a:rPr>
              <a:t>School Messenger </a:t>
            </a:r>
            <a:r>
              <a:rPr lang="en-US" dirty="0" smtClean="0"/>
              <a:t>(or you are a new employee) for up-dates/school closings – please see </a:t>
            </a:r>
            <a:r>
              <a:rPr lang="en-US" dirty="0" smtClean="0">
                <a:solidFill>
                  <a:schemeClr val="tx2"/>
                </a:solidFill>
              </a:rPr>
              <a:t>Gail Kiser </a:t>
            </a:r>
            <a:r>
              <a:rPr lang="en-US" dirty="0" smtClean="0"/>
              <a:t>(gkiser@southlewis.org)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7"/>
            <a:ext cx="7239000" cy="1143000"/>
          </a:xfrm>
        </p:spPr>
        <p:txBody>
          <a:bodyPr/>
          <a:lstStyle/>
          <a:p>
            <a:r>
              <a:rPr lang="en-US" dirty="0" smtClean="0"/>
              <a:t>HAVE A GREAT YEAR…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467600" cy="4931736"/>
          </a:xfrm>
        </p:spPr>
        <p:txBody>
          <a:bodyPr/>
          <a:lstStyle/>
          <a:p>
            <a:r>
              <a:rPr lang="en-US" dirty="0" smtClean="0"/>
              <a:t>There continues to be great change in education, which has caused confusion, frustration, and uncertainty.</a:t>
            </a:r>
          </a:p>
          <a:p>
            <a:endParaRPr lang="en-US" dirty="0"/>
          </a:p>
          <a:p>
            <a:r>
              <a:rPr lang="en-US" dirty="0" smtClean="0"/>
              <a:t>Change is also an opportunity to re-think, grow, and improve.</a:t>
            </a:r>
          </a:p>
          <a:p>
            <a:pPr marL="292608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to reflect…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#1 priority is children!</a:t>
            </a:r>
          </a:p>
          <a:p>
            <a:r>
              <a:rPr lang="en-US" dirty="0" smtClean="0"/>
              <a:t>We are in this together and you will not be alone!</a:t>
            </a:r>
          </a:p>
          <a:p>
            <a:r>
              <a:rPr lang="en-US" dirty="0" smtClean="0"/>
              <a:t>If you have questions or want to talk, please do!</a:t>
            </a:r>
          </a:p>
          <a:p>
            <a:r>
              <a:rPr lang="en-US" dirty="0" smtClean="0"/>
              <a:t>We have come a long way, and we are showing success!</a:t>
            </a:r>
          </a:p>
          <a:p>
            <a:r>
              <a:rPr lang="en-US" dirty="0" smtClean="0"/>
              <a:t>Hard work is required, but don’t overburden yourself!</a:t>
            </a:r>
          </a:p>
          <a:p>
            <a:r>
              <a:rPr lang="en-US" dirty="0" smtClean="0"/>
              <a:t>We couldn’t ask to be in a better district!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239000" cy="670560"/>
          </a:xfrm>
        </p:spPr>
        <p:txBody>
          <a:bodyPr/>
          <a:lstStyle/>
          <a:p>
            <a:r>
              <a:rPr lang="en-US" dirty="0" smtClean="0"/>
              <a:t>Have a great year!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75584"/>
            <a:ext cx="5791200" cy="281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s://tse1.mm.bing.net/th?id=OIP.M20f6f413a7e2093598e096d9d53ddaddo0&amp;pid=15.1&amp;P=0&amp;w=300&amp;h=3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28"/>
          <a:stretch/>
        </p:blipFill>
        <p:spPr bwMode="auto">
          <a:xfrm>
            <a:off x="4267200" y="838200"/>
            <a:ext cx="3619500" cy="321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3.mm.bing.net/th?id=OIP.Md61c894e13a778b78e3dbb5e0471b0b5o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914400"/>
            <a:ext cx="3197225" cy="31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regents…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ELA AND MATH REGENTS ARE NOW THE COMMON CORE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VERSIONS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dirty="0" smtClean="0"/>
              <a:t>Typical Sequence:</a:t>
            </a:r>
            <a:endParaRPr lang="en-US" dirty="0" smtClean="0"/>
          </a:p>
          <a:p>
            <a:pPr lvl="1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– Algebra CC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– Geometry CC</a:t>
            </a:r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– Algebra II CC and English </a:t>
            </a:r>
            <a:r>
              <a:rPr lang="en-US" dirty="0" smtClean="0"/>
              <a:t>CC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9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NYS SS Framework was adopted about 3 years ago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6 “Inquiries” available from New York State (per grade) that districts may choose to use as part of this implementation, but they will need to also create/purchase lesson plans and additional activities to have a complete curriculum</a:t>
            </a:r>
          </a:p>
          <a:p>
            <a:endParaRPr lang="en-US" dirty="0"/>
          </a:p>
          <a:p>
            <a:r>
              <a:rPr lang="en-US" dirty="0" smtClean="0"/>
              <a:t>2016-17 – Each grade level </a:t>
            </a:r>
            <a:r>
              <a:rPr lang="en-US" dirty="0" smtClean="0"/>
              <a:t>selected </a:t>
            </a:r>
            <a:r>
              <a:rPr lang="en-US" dirty="0" smtClean="0"/>
              <a:t>a minimum of 2 of the NYS offered “Inquiries” to teach consistently across the grade level (and work on creating the lesson plans and activities to support these inquiries completely)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lewis 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2017-18 </a:t>
            </a:r>
            <a:r>
              <a:rPr lang="en-US" dirty="0"/>
              <a:t>– Each grade level will select a minimum of </a:t>
            </a:r>
            <a:r>
              <a:rPr lang="en-US" dirty="0" smtClean="0"/>
              <a:t>4 </a:t>
            </a:r>
            <a:r>
              <a:rPr lang="en-US" dirty="0"/>
              <a:t>of the NYS offered “Inquiries” to teach consistently across the grade </a:t>
            </a:r>
            <a:r>
              <a:rPr lang="en-US" dirty="0" smtClean="0"/>
              <a:t>level </a:t>
            </a:r>
            <a:r>
              <a:rPr lang="en-US" dirty="0"/>
              <a:t>(and work on creating the lesson plans and activities to support these inquiries completely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South Lewis has purchased McGraw Hill’s digital textbook for all SS teachers and students in 2017-18</a:t>
            </a:r>
          </a:p>
          <a:p>
            <a:endParaRPr lang="en-US" dirty="0"/>
          </a:p>
          <a:p>
            <a:r>
              <a:rPr lang="en-US" dirty="0"/>
              <a:t>South Lewis has made Brain Honey/Buzz available to all SS teachers for additional ideas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the content taught is similar to the “old” SS standards</a:t>
            </a:r>
          </a:p>
          <a:p>
            <a:endParaRPr lang="en-US" dirty="0"/>
          </a:p>
          <a:p>
            <a:r>
              <a:rPr lang="en-US" dirty="0" smtClean="0"/>
              <a:t>However, the approach to teaching SS is more inquiry based, using primary documents, research, student development of questions and conclusions, thematic/conceptual,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4676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Ss Content covered at each gr…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830866" cy="512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9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P-12 Science Learning Standards have been adopted (Dec. 2016)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Initial transition to the new standards shall begin in districts this year (2017-18)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Our goal is to begin reviewing the new standards and begin learning about them, but the state will be providing examples/curriculum/resources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Danielle Abrial is our elementary math coach and will also coach and turn-key Science to gr. UPK-4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state Science assessments will be changing (approximate time-frame is 2021):</a:t>
            </a:r>
          </a:p>
          <a:p>
            <a:pPr lvl="2"/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gr. Science test will move to 5</a:t>
            </a:r>
            <a:r>
              <a:rPr lang="en-US" baseline="30000" dirty="0" smtClean="0"/>
              <a:t>th</a:t>
            </a:r>
            <a:r>
              <a:rPr lang="en-US" dirty="0" smtClean="0"/>
              <a:t> gr.</a:t>
            </a:r>
          </a:p>
          <a:p>
            <a:pPr lvl="2"/>
            <a:r>
              <a:rPr lang="en-US" dirty="0" smtClean="0"/>
              <a:t>Earth Science will be called Earth and Space Science</a:t>
            </a:r>
          </a:p>
          <a:p>
            <a:pPr lvl="2"/>
            <a:r>
              <a:rPr lang="en-US" dirty="0" smtClean="0"/>
              <a:t>The assessments/Regents will match the new standards</a:t>
            </a:r>
          </a:p>
        </p:txBody>
      </p:sp>
    </p:spTree>
    <p:extLst>
      <p:ext uri="{BB962C8B-B14F-4D97-AF65-F5344CB8AC3E}">
        <p14:creationId xmlns:p14="http://schemas.microsoft.com/office/powerpoint/2010/main" val="10846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like with ELA/math/SS, it is not just new content to teach</a:t>
            </a:r>
          </a:p>
          <a:p>
            <a:endParaRPr lang="en-US" dirty="0"/>
          </a:p>
          <a:p>
            <a:r>
              <a:rPr lang="en-US" dirty="0" smtClean="0"/>
              <a:t>We must change the way we teach:</a:t>
            </a:r>
          </a:p>
          <a:p>
            <a:pPr lvl="1"/>
            <a:r>
              <a:rPr lang="en-US" dirty="0" smtClean="0"/>
              <a:t>Hands on experiments</a:t>
            </a:r>
          </a:p>
          <a:p>
            <a:pPr lvl="1"/>
            <a:r>
              <a:rPr lang="en-US" dirty="0" smtClean="0"/>
              <a:t>Students engaged and generating hypothesis and drawing conclusions</a:t>
            </a:r>
          </a:p>
          <a:p>
            <a:pPr lvl="1"/>
            <a:r>
              <a:rPr lang="en-US" dirty="0" smtClean="0"/>
              <a:t>Students interpreting and inferring</a:t>
            </a:r>
          </a:p>
          <a:p>
            <a:pPr lvl="1"/>
            <a:r>
              <a:rPr lang="en-US" dirty="0" smtClean="0"/>
              <a:t>Student collaboration</a:t>
            </a:r>
          </a:p>
          <a:p>
            <a:pPr lvl="1"/>
            <a:r>
              <a:rPr lang="en-US" dirty="0" smtClean="0"/>
              <a:t>Students facilitating the construction of knowledge</a:t>
            </a:r>
          </a:p>
          <a:p>
            <a:pPr lvl="1"/>
            <a:r>
              <a:rPr lang="en-US" dirty="0" smtClean="0"/>
              <a:t>Students doing research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rgbClr val="000000"/>
      </a:dk1>
      <a:lt1>
        <a:srgbClr val="FFFFFF"/>
      </a:lt1>
      <a:dk2>
        <a:srgbClr val="C00000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697</TotalTime>
  <Words>1726</Words>
  <Application>Microsoft Office PowerPoint</Application>
  <PresentationFormat>On-screen Show (4:3)</PresentationFormat>
  <Paragraphs>470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Opulent</vt:lpstr>
      <vt:lpstr>Office Theme</vt:lpstr>
      <vt:lpstr>South Lewis Up-Date</vt:lpstr>
      <vt:lpstr>Ela &amp; math cc using modules…</vt:lpstr>
      <vt:lpstr>Common core regents…</vt:lpstr>
      <vt:lpstr>Social studies…</vt:lpstr>
      <vt:lpstr>South lewis plan…</vt:lpstr>
      <vt:lpstr>What’s new…</vt:lpstr>
      <vt:lpstr>Ss Content covered at each gr…</vt:lpstr>
      <vt:lpstr>Science…</vt:lpstr>
      <vt:lpstr>Science…</vt:lpstr>
      <vt:lpstr>Fine arts standards…</vt:lpstr>
      <vt:lpstr>Elementary district Data… percent proficient (level 3 or 4)</vt:lpstr>
      <vt:lpstr>Middle school building Data…</vt:lpstr>
      <vt:lpstr>high school building Data… percent passing (65+)</vt:lpstr>
      <vt:lpstr>PowerPoint Presentation</vt:lpstr>
      <vt:lpstr>Growth scores…</vt:lpstr>
      <vt:lpstr>Growth scores…</vt:lpstr>
      <vt:lpstr>PowerPoint Presentation</vt:lpstr>
      <vt:lpstr>High School…</vt:lpstr>
      <vt:lpstr>Conclusions…</vt:lpstr>
      <vt:lpstr>What can I do…</vt:lpstr>
      <vt:lpstr>What can I do…</vt:lpstr>
      <vt:lpstr>Appr…</vt:lpstr>
      <vt:lpstr>Appr…</vt:lpstr>
      <vt:lpstr>3012-D South Lewis CSD</vt:lpstr>
      <vt:lpstr>APPR…</vt:lpstr>
      <vt:lpstr>School Messenger…</vt:lpstr>
      <vt:lpstr>HAVE A GREAT YEAR…</vt:lpstr>
      <vt:lpstr>Moment to reflect…</vt:lpstr>
      <vt:lpstr>Have a great year!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RE-cap curriculum &amp; assessments</dc:title>
  <dc:creator>Registered User</dc:creator>
  <cp:lastModifiedBy>Press Enter</cp:lastModifiedBy>
  <cp:revision>81</cp:revision>
  <dcterms:created xsi:type="dcterms:W3CDTF">2015-06-04T17:00:54Z</dcterms:created>
  <dcterms:modified xsi:type="dcterms:W3CDTF">2017-08-29T18:43:49Z</dcterms:modified>
</cp:coreProperties>
</file>